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57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1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2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49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47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0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53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3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6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3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11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30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66C9-377E-42AA-93CB-A92382C159F9}" type="datetimeFigureOut">
              <a:rPr kumimoji="1" lang="ja-JP" altLang="en-US" smtClean="0"/>
              <a:t>2021/7/8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A2C3-BDD3-40BA-B8DA-CCDB30C3F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73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電極の洗浄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電極版のカルシウムスケール対策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b="1" u="sng" dirty="0">
                <a:solidFill>
                  <a:srgbClr val="FF0000"/>
                </a:solidFill>
              </a:rPr>
              <a:t>重要</a:t>
            </a:r>
            <a:endParaRPr kumimoji="1" lang="ja-JP" alt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BBFA77-CCF0-4254-BAE7-68B0DC6778C2}"/>
              </a:ext>
            </a:extLst>
          </p:cNvPr>
          <p:cNvSpPr txBox="1"/>
          <p:nvPr/>
        </p:nvSpPr>
        <p:spPr>
          <a:xfrm>
            <a:off x="2987824" y="6165304"/>
            <a:ext cx="3526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株式会社パワーグリーン・ジャパン</a:t>
            </a:r>
          </a:p>
        </p:txBody>
      </p:sp>
      <p:pic>
        <p:nvPicPr>
          <p:cNvPr id="5" name="Picture5" descr="Logo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822" y="6165304"/>
            <a:ext cx="1124002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39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7" y="2132856"/>
            <a:ext cx="7426584" cy="389153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7" y="65768"/>
            <a:ext cx="1569333" cy="1610632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984133" y="188639"/>
            <a:ext cx="707547" cy="523657"/>
          </a:xfrm>
          <a:prstGeom prst="ellipse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線吹き出し 2 (枠付き) 7"/>
          <p:cNvSpPr/>
          <p:nvPr/>
        </p:nvSpPr>
        <p:spPr>
          <a:xfrm>
            <a:off x="6329906" y="620688"/>
            <a:ext cx="2706589" cy="136815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340"/>
              <a:gd name="adj6" fmla="val -3729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自動洗浄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ja-JP" altLang="en-US" dirty="0">
                <a:solidFill>
                  <a:schemeClr val="tx1"/>
                </a:solidFill>
              </a:rPr>
              <a:t>水を止める度に残水を使って自動洗浄します</a:t>
            </a:r>
          </a:p>
        </p:txBody>
      </p:sp>
      <p:sp>
        <p:nvSpPr>
          <p:cNvPr id="9" name="線吹き出し 2 (枠付き) 8"/>
          <p:cNvSpPr/>
          <p:nvPr/>
        </p:nvSpPr>
        <p:spPr>
          <a:xfrm>
            <a:off x="6329906" y="2276872"/>
            <a:ext cx="2706589" cy="2016224"/>
          </a:xfrm>
          <a:prstGeom prst="borderCallout2">
            <a:avLst>
              <a:gd name="adj1" fmla="val 50052"/>
              <a:gd name="adj2" fmla="val -1635"/>
              <a:gd name="adj3" fmla="val 51502"/>
              <a:gd name="adj4" fmla="val -11309"/>
              <a:gd name="adj5" fmla="val 59478"/>
              <a:gd name="adj6" fmla="val -23448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本格的に洗浄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en-US" altLang="ja-JP" dirty="0">
                <a:solidFill>
                  <a:schemeClr val="tx1"/>
                </a:solidFill>
              </a:rPr>
              <a:t>300L</a:t>
            </a:r>
            <a:r>
              <a:rPr kumimoji="1" lang="ja-JP" altLang="en-US" dirty="0">
                <a:solidFill>
                  <a:schemeClr val="tx1"/>
                </a:solidFill>
              </a:rPr>
              <a:t>使用すると点滅しますが、硬水（海外に多い）の場合は定期的に洗浄ください</a:t>
            </a:r>
          </a:p>
        </p:txBody>
      </p:sp>
    </p:spTree>
    <p:extLst>
      <p:ext uri="{BB962C8B-B14F-4D97-AF65-F5344CB8AC3E}">
        <p14:creationId xmlns:p14="http://schemas.microsoft.com/office/powerpoint/2010/main" val="351030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4724400" y="2971800"/>
            <a:ext cx="33528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295400" y="2971800"/>
            <a:ext cx="35052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743200" y="2133600"/>
            <a:ext cx="2057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648200" y="2133600"/>
            <a:ext cx="2057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 rot="5400000">
            <a:off x="5562600" y="3048000"/>
            <a:ext cx="2057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 rot="16200000">
            <a:off x="1828800" y="3048000"/>
            <a:ext cx="2057400" cy="228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648200" y="2667000"/>
            <a:ext cx="152400" cy="3810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V="1">
            <a:off x="12954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80772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3048000" y="5791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2743200" y="3810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2743200" y="5105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6629400" y="5867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5486400" y="4648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2" name="Oval 18"/>
          <p:cNvSpPr>
            <a:spLocks noChangeArrowheads="1"/>
          </p:cNvSpPr>
          <p:nvPr/>
        </p:nvSpPr>
        <p:spPr bwMode="auto">
          <a:xfrm>
            <a:off x="6324600" y="4953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3" name="Oval 19"/>
          <p:cNvSpPr>
            <a:spLocks noChangeArrowheads="1"/>
          </p:cNvSpPr>
          <p:nvPr/>
        </p:nvSpPr>
        <p:spPr bwMode="auto">
          <a:xfrm>
            <a:off x="6553200" y="3733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6471096" y="1676400"/>
            <a:ext cx="25827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陰極（</a:t>
            </a:r>
            <a:r>
              <a:rPr lang="en-US" altLang="ja-JP" dirty="0"/>
              <a:t>-</a:t>
            </a:r>
            <a:r>
              <a:rPr lang="ja-JP" altLang="en-US" dirty="0"/>
              <a:t>）アルカリイオン水</a:t>
            </a:r>
            <a:endParaRPr lang="en-US" altLang="ja-JP" dirty="0"/>
          </a:p>
          <a:p>
            <a:pPr algn="ctr"/>
            <a:r>
              <a:rPr lang="ja-JP" altLang="en-US" dirty="0"/>
              <a:t>還元水</a:t>
            </a:r>
            <a:r>
              <a:rPr lang="en-US" altLang="ja-JP" dirty="0"/>
              <a:t>/</a:t>
            </a:r>
            <a:r>
              <a:rPr lang="ja-JP" altLang="en-US" dirty="0"/>
              <a:t>水素水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179512" y="1752600"/>
            <a:ext cx="2287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陽極（</a:t>
            </a:r>
            <a:r>
              <a:rPr lang="en-US" altLang="ja-JP" dirty="0"/>
              <a:t>+</a:t>
            </a:r>
            <a:r>
              <a:rPr lang="ja-JP" altLang="en-US" dirty="0"/>
              <a:t>）酸性イオン水</a:t>
            </a:r>
          </a:p>
        </p:txBody>
      </p:sp>
      <p:sp>
        <p:nvSpPr>
          <p:cNvPr id="57366" name="Oval 22"/>
          <p:cNvSpPr>
            <a:spLocks noChangeArrowheads="1"/>
          </p:cNvSpPr>
          <p:nvPr/>
        </p:nvSpPr>
        <p:spPr bwMode="auto">
          <a:xfrm>
            <a:off x="533400" y="2819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0" y="2971800"/>
            <a:ext cx="1246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カルシウム</a:t>
            </a:r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2743200" y="2133600"/>
            <a:ext cx="20574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4648200" y="2133600"/>
            <a:ext cx="2057400" cy="2286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 rot="5400000">
            <a:off x="5600700" y="3238500"/>
            <a:ext cx="1981200" cy="2286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 rot="16200000">
            <a:off x="1943100" y="3162300"/>
            <a:ext cx="18288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2" name="Oval 28"/>
          <p:cNvSpPr>
            <a:spLocks noChangeArrowheads="1"/>
          </p:cNvSpPr>
          <p:nvPr/>
        </p:nvSpPr>
        <p:spPr bwMode="auto">
          <a:xfrm>
            <a:off x="4495800" y="1981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/>
              <a:t>V</a:t>
            </a:r>
          </a:p>
        </p:txBody>
      </p:sp>
      <p:sp>
        <p:nvSpPr>
          <p:cNvPr id="57373" name="AutoShape 29"/>
          <p:cNvSpPr>
            <a:spLocks noChangeArrowheads="1"/>
          </p:cNvSpPr>
          <p:nvPr/>
        </p:nvSpPr>
        <p:spPr bwMode="auto">
          <a:xfrm rot="5400000">
            <a:off x="1219200" y="4168775"/>
            <a:ext cx="3276600" cy="1143000"/>
          </a:xfrm>
          <a:prstGeom prst="cube">
            <a:avLst>
              <a:gd name="adj" fmla="val 2083"/>
            </a:avLst>
          </a:prstGeom>
          <a:gradFill rotWithShape="1">
            <a:gsLst>
              <a:gs pos="0">
                <a:srgbClr val="B2B2B2"/>
              </a:gs>
              <a:gs pos="50000">
                <a:srgbClr val="DFE1B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ja-JP" altLang="ja-JP" sz="1400" b="1"/>
          </a:p>
        </p:txBody>
      </p:sp>
      <p:sp>
        <p:nvSpPr>
          <p:cNvPr id="57374" name="AutoShape 30"/>
          <p:cNvSpPr>
            <a:spLocks noChangeArrowheads="1"/>
          </p:cNvSpPr>
          <p:nvPr/>
        </p:nvSpPr>
        <p:spPr bwMode="auto">
          <a:xfrm rot="5400000">
            <a:off x="4953000" y="4168775"/>
            <a:ext cx="3276600" cy="1143000"/>
          </a:xfrm>
          <a:prstGeom prst="cube">
            <a:avLst>
              <a:gd name="adj" fmla="val 2083"/>
            </a:avLst>
          </a:prstGeom>
          <a:gradFill rotWithShape="1">
            <a:gsLst>
              <a:gs pos="0">
                <a:srgbClr val="B2B2B2"/>
              </a:gs>
              <a:gs pos="50000">
                <a:srgbClr val="DFE1B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ja-JP" altLang="ja-JP" sz="1400" b="1"/>
          </a:p>
        </p:txBody>
      </p:sp>
      <p:sp>
        <p:nvSpPr>
          <p:cNvPr id="57375" name="Oval 31"/>
          <p:cNvSpPr>
            <a:spLocks noChangeArrowheads="1"/>
          </p:cNvSpPr>
          <p:nvPr/>
        </p:nvSpPr>
        <p:spPr bwMode="auto">
          <a:xfrm>
            <a:off x="7620000" y="3505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6" name="Oval 32"/>
          <p:cNvSpPr>
            <a:spLocks noChangeArrowheads="1"/>
          </p:cNvSpPr>
          <p:nvPr/>
        </p:nvSpPr>
        <p:spPr bwMode="auto">
          <a:xfrm>
            <a:off x="7315200" y="4267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7" name="Oval 33"/>
          <p:cNvSpPr>
            <a:spLocks noChangeArrowheads="1"/>
          </p:cNvSpPr>
          <p:nvPr/>
        </p:nvSpPr>
        <p:spPr bwMode="auto">
          <a:xfrm>
            <a:off x="7391400" y="6172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8" name="Oval 34"/>
          <p:cNvSpPr>
            <a:spLocks noChangeArrowheads="1"/>
          </p:cNvSpPr>
          <p:nvPr/>
        </p:nvSpPr>
        <p:spPr bwMode="auto">
          <a:xfrm>
            <a:off x="7467600" y="5181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9" name="Oval 35"/>
          <p:cNvSpPr>
            <a:spLocks noChangeArrowheads="1"/>
          </p:cNvSpPr>
          <p:nvPr/>
        </p:nvSpPr>
        <p:spPr bwMode="auto">
          <a:xfrm>
            <a:off x="7620000" y="4724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7467600" y="5791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7696200" y="4114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2" name="Oval 38"/>
          <p:cNvSpPr>
            <a:spLocks noChangeArrowheads="1"/>
          </p:cNvSpPr>
          <p:nvPr/>
        </p:nvSpPr>
        <p:spPr bwMode="auto">
          <a:xfrm>
            <a:off x="5181600" y="5562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3" name="Oval 39"/>
          <p:cNvSpPr>
            <a:spLocks noChangeArrowheads="1"/>
          </p:cNvSpPr>
          <p:nvPr/>
        </p:nvSpPr>
        <p:spPr bwMode="auto">
          <a:xfrm>
            <a:off x="4953000" y="6096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5562600" y="6096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5" name="Oval 41"/>
          <p:cNvSpPr>
            <a:spLocks noChangeArrowheads="1"/>
          </p:cNvSpPr>
          <p:nvPr/>
        </p:nvSpPr>
        <p:spPr bwMode="auto">
          <a:xfrm>
            <a:off x="5029200" y="5029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6" name="Oval 42"/>
          <p:cNvSpPr>
            <a:spLocks noChangeArrowheads="1"/>
          </p:cNvSpPr>
          <p:nvPr/>
        </p:nvSpPr>
        <p:spPr bwMode="auto">
          <a:xfrm>
            <a:off x="5105400" y="3505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7" name="Oval 43"/>
          <p:cNvSpPr>
            <a:spLocks noChangeArrowheads="1"/>
          </p:cNvSpPr>
          <p:nvPr/>
        </p:nvSpPr>
        <p:spPr bwMode="auto">
          <a:xfrm>
            <a:off x="5105400" y="4267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8" name="Oval 44"/>
          <p:cNvSpPr>
            <a:spLocks noChangeArrowheads="1"/>
          </p:cNvSpPr>
          <p:nvPr/>
        </p:nvSpPr>
        <p:spPr bwMode="auto">
          <a:xfrm>
            <a:off x="4114800" y="5867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9" name="Oval 45"/>
          <p:cNvSpPr>
            <a:spLocks noChangeArrowheads="1"/>
          </p:cNvSpPr>
          <p:nvPr/>
        </p:nvSpPr>
        <p:spPr bwMode="auto">
          <a:xfrm>
            <a:off x="3886200" y="6096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0" name="Oval 46"/>
          <p:cNvSpPr>
            <a:spLocks noChangeArrowheads="1"/>
          </p:cNvSpPr>
          <p:nvPr/>
        </p:nvSpPr>
        <p:spPr bwMode="auto">
          <a:xfrm>
            <a:off x="3962400" y="5105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1" name="Oval 47"/>
          <p:cNvSpPr>
            <a:spLocks noChangeArrowheads="1"/>
          </p:cNvSpPr>
          <p:nvPr/>
        </p:nvSpPr>
        <p:spPr bwMode="auto">
          <a:xfrm>
            <a:off x="4419600" y="5562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2" name="Oval 48"/>
          <p:cNvSpPr>
            <a:spLocks noChangeArrowheads="1"/>
          </p:cNvSpPr>
          <p:nvPr/>
        </p:nvSpPr>
        <p:spPr bwMode="auto">
          <a:xfrm>
            <a:off x="3657600" y="4419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3" name="Oval 49"/>
          <p:cNvSpPr>
            <a:spLocks noChangeArrowheads="1"/>
          </p:cNvSpPr>
          <p:nvPr/>
        </p:nvSpPr>
        <p:spPr bwMode="auto">
          <a:xfrm>
            <a:off x="4191000" y="3352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4" name="Oval 50"/>
          <p:cNvSpPr>
            <a:spLocks noChangeArrowheads="1"/>
          </p:cNvSpPr>
          <p:nvPr/>
        </p:nvSpPr>
        <p:spPr bwMode="auto">
          <a:xfrm>
            <a:off x="3733800" y="3505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5" name="Oval 51"/>
          <p:cNvSpPr>
            <a:spLocks noChangeArrowheads="1"/>
          </p:cNvSpPr>
          <p:nvPr/>
        </p:nvSpPr>
        <p:spPr bwMode="auto">
          <a:xfrm>
            <a:off x="2057400" y="6172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6" name="Oval 52"/>
          <p:cNvSpPr>
            <a:spLocks noChangeArrowheads="1"/>
          </p:cNvSpPr>
          <p:nvPr/>
        </p:nvSpPr>
        <p:spPr bwMode="auto">
          <a:xfrm>
            <a:off x="1600200" y="3581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7" name="Oval 53"/>
          <p:cNvSpPr>
            <a:spLocks noChangeArrowheads="1"/>
          </p:cNvSpPr>
          <p:nvPr/>
        </p:nvSpPr>
        <p:spPr bwMode="auto">
          <a:xfrm>
            <a:off x="1981200" y="4419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8" name="Oval 54"/>
          <p:cNvSpPr>
            <a:spLocks noChangeArrowheads="1"/>
          </p:cNvSpPr>
          <p:nvPr/>
        </p:nvSpPr>
        <p:spPr bwMode="auto">
          <a:xfrm>
            <a:off x="1524000" y="5638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9" name="Oval 55"/>
          <p:cNvSpPr>
            <a:spLocks noChangeArrowheads="1"/>
          </p:cNvSpPr>
          <p:nvPr/>
        </p:nvSpPr>
        <p:spPr bwMode="auto">
          <a:xfrm>
            <a:off x="1600200" y="4876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5224463" y="243840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b="1"/>
              <a:t>隔膜</a:t>
            </a:r>
          </a:p>
        </p:txBody>
      </p:sp>
      <p:sp>
        <p:nvSpPr>
          <p:cNvPr id="57401" name="Freeform 57"/>
          <p:cNvSpPr>
            <a:spLocks/>
          </p:cNvSpPr>
          <p:nvPr/>
        </p:nvSpPr>
        <p:spPr bwMode="auto">
          <a:xfrm>
            <a:off x="4724400" y="2590800"/>
            <a:ext cx="533400" cy="304800"/>
          </a:xfrm>
          <a:custGeom>
            <a:avLst/>
            <a:gdLst>
              <a:gd name="T0" fmla="*/ 0 w 336"/>
              <a:gd name="T1" fmla="*/ 192 h 192"/>
              <a:gd name="T2" fmla="*/ 144 w 336"/>
              <a:gd name="T3" fmla="*/ 0 h 192"/>
              <a:gd name="T4" fmla="*/ 336 w 336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92">
                <a:moveTo>
                  <a:pt x="0" y="192"/>
                </a:move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28575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2" name="Freeform 58"/>
          <p:cNvSpPr>
            <a:spLocks/>
          </p:cNvSpPr>
          <p:nvPr/>
        </p:nvSpPr>
        <p:spPr bwMode="auto">
          <a:xfrm rot="-361609">
            <a:off x="1676400" y="3962400"/>
            <a:ext cx="850900" cy="1600200"/>
          </a:xfrm>
          <a:custGeom>
            <a:avLst/>
            <a:gdLst>
              <a:gd name="T0" fmla="*/ 0 w 536"/>
              <a:gd name="T1" fmla="*/ 1008 h 1008"/>
              <a:gd name="T2" fmla="*/ 528 w 536"/>
              <a:gd name="T3" fmla="*/ 480 h 1008"/>
              <a:gd name="T4" fmla="*/ 48 w 536"/>
              <a:gd name="T5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6" h="1008">
                <a:moveTo>
                  <a:pt x="0" y="1008"/>
                </a:moveTo>
                <a:cubicBezTo>
                  <a:pt x="260" y="828"/>
                  <a:pt x="520" y="648"/>
                  <a:pt x="528" y="480"/>
                </a:cubicBezTo>
                <a:cubicBezTo>
                  <a:pt x="536" y="312"/>
                  <a:pt x="292" y="156"/>
                  <a:pt x="48" y="0"/>
                </a:cubicBezTo>
              </a:path>
            </a:pathLst>
          </a:custGeom>
          <a:noFill/>
          <a:ln w="28575" cap="rnd" cmpd="sng">
            <a:solidFill>
              <a:srgbClr val="0033CC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3" name="Text Box 59"/>
          <p:cNvSpPr txBox="1">
            <a:spLocks noChangeArrowheads="1"/>
          </p:cNvSpPr>
          <p:nvPr/>
        </p:nvSpPr>
        <p:spPr bwMode="auto">
          <a:xfrm>
            <a:off x="1371600" y="56388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/>
              <a:t>H</a:t>
            </a:r>
            <a:r>
              <a:rPr lang="en-US" altLang="ja-JP" sz="1000" b="1"/>
              <a:t>2</a:t>
            </a:r>
            <a:r>
              <a:rPr lang="en-US" altLang="ja-JP" sz="1400" b="1"/>
              <a:t>O</a:t>
            </a:r>
          </a:p>
        </p:txBody>
      </p:sp>
      <p:sp>
        <p:nvSpPr>
          <p:cNvPr id="57404" name="Text Box 60"/>
          <p:cNvSpPr txBox="1">
            <a:spLocks noChangeArrowheads="1"/>
          </p:cNvSpPr>
          <p:nvPr/>
        </p:nvSpPr>
        <p:spPr bwMode="auto">
          <a:xfrm>
            <a:off x="1371600" y="3429000"/>
            <a:ext cx="4159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/>
              <a:t>H+</a:t>
            </a:r>
          </a:p>
          <a:p>
            <a:r>
              <a:rPr lang="en-US" altLang="ja-JP" sz="1400" b="1"/>
              <a:t>0</a:t>
            </a:r>
            <a:r>
              <a:rPr lang="en-US" altLang="ja-JP" sz="1000" b="1"/>
              <a:t>2</a:t>
            </a:r>
          </a:p>
        </p:txBody>
      </p:sp>
      <p:sp>
        <p:nvSpPr>
          <p:cNvPr id="57405" name="Freeform 61"/>
          <p:cNvSpPr>
            <a:spLocks/>
          </p:cNvSpPr>
          <p:nvPr/>
        </p:nvSpPr>
        <p:spPr bwMode="auto">
          <a:xfrm rot="21238391" flipH="1">
            <a:off x="6927850" y="4029075"/>
            <a:ext cx="766763" cy="1600200"/>
          </a:xfrm>
          <a:custGeom>
            <a:avLst/>
            <a:gdLst>
              <a:gd name="T0" fmla="*/ 0 w 536"/>
              <a:gd name="T1" fmla="*/ 1008 h 1008"/>
              <a:gd name="T2" fmla="*/ 528 w 536"/>
              <a:gd name="T3" fmla="*/ 480 h 1008"/>
              <a:gd name="T4" fmla="*/ 48 w 536"/>
              <a:gd name="T5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6" h="1008">
                <a:moveTo>
                  <a:pt x="0" y="1008"/>
                </a:moveTo>
                <a:cubicBezTo>
                  <a:pt x="260" y="828"/>
                  <a:pt x="520" y="648"/>
                  <a:pt x="528" y="480"/>
                </a:cubicBezTo>
                <a:cubicBezTo>
                  <a:pt x="536" y="312"/>
                  <a:pt x="292" y="156"/>
                  <a:pt x="48" y="0"/>
                </a:cubicBezTo>
              </a:path>
            </a:pathLst>
          </a:custGeom>
          <a:noFill/>
          <a:ln w="28575" cap="rnd" cmpd="sng">
            <a:solidFill>
              <a:srgbClr val="0033CC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06" name="Text Box 62"/>
          <p:cNvSpPr txBox="1">
            <a:spLocks noChangeArrowheads="1"/>
          </p:cNvSpPr>
          <p:nvPr/>
        </p:nvSpPr>
        <p:spPr bwMode="auto">
          <a:xfrm>
            <a:off x="7467600" y="5715000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/>
              <a:t>H</a:t>
            </a:r>
            <a:r>
              <a:rPr lang="en-US" altLang="ja-JP" sz="1000" b="1"/>
              <a:t>2</a:t>
            </a:r>
            <a:r>
              <a:rPr lang="en-US" altLang="ja-JP" sz="1400" b="1"/>
              <a:t>O</a:t>
            </a:r>
          </a:p>
        </p:txBody>
      </p:sp>
      <p:sp>
        <p:nvSpPr>
          <p:cNvPr id="57407" name="Text Box 63"/>
          <p:cNvSpPr txBox="1">
            <a:spLocks noChangeArrowheads="1"/>
          </p:cNvSpPr>
          <p:nvPr/>
        </p:nvSpPr>
        <p:spPr bwMode="auto">
          <a:xfrm>
            <a:off x="7391400" y="3429000"/>
            <a:ext cx="14525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/>
              <a:t>OH-</a:t>
            </a:r>
            <a:r>
              <a:rPr lang="ja-JP" altLang="en-US" sz="1400" b="1"/>
              <a:t>　水酸イオン</a:t>
            </a:r>
          </a:p>
          <a:p>
            <a:r>
              <a:rPr lang="en-US" altLang="ja-JP" sz="1400" b="1"/>
              <a:t>H</a:t>
            </a:r>
            <a:r>
              <a:rPr lang="en-US" altLang="ja-JP" sz="1000" b="1"/>
              <a:t>2</a:t>
            </a:r>
            <a:r>
              <a:rPr lang="ja-JP" altLang="en-US" sz="1000" b="1"/>
              <a:t>　</a:t>
            </a:r>
            <a:r>
              <a:rPr lang="ja-JP" altLang="en-US" sz="1400" b="1"/>
              <a:t>水素ガス</a:t>
            </a:r>
          </a:p>
        </p:txBody>
      </p:sp>
      <p:sp>
        <p:nvSpPr>
          <p:cNvPr id="57408" name="AutoShape 64"/>
          <p:cNvSpPr>
            <a:spLocks noChangeArrowheads="1"/>
          </p:cNvSpPr>
          <p:nvPr/>
        </p:nvSpPr>
        <p:spPr bwMode="auto">
          <a:xfrm>
            <a:off x="4191000" y="3886200"/>
            <a:ext cx="12954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cap="rnd" algn="ctr">
            <a:solidFill>
              <a:srgbClr val="0033C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9" name="Text Box 65"/>
          <p:cNvSpPr txBox="1">
            <a:spLocks noChangeArrowheads="1"/>
          </p:cNvSpPr>
          <p:nvPr/>
        </p:nvSpPr>
        <p:spPr bwMode="auto">
          <a:xfrm>
            <a:off x="4343400" y="4267200"/>
            <a:ext cx="10398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b="1"/>
              <a:t>Ca</a:t>
            </a:r>
            <a:r>
              <a:rPr lang="en-US" altLang="ja-JP" sz="1000" b="1"/>
              <a:t>2+</a:t>
            </a:r>
            <a:r>
              <a:rPr lang="ja-JP" altLang="en-US" sz="1000" b="1"/>
              <a:t>　</a:t>
            </a:r>
            <a:r>
              <a:rPr lang="en-US" altLang="ja-JP" sz="1400" b="1"/>
              <a:t>Mg</a:t>
            </a:r>
            <a:r>
              <a:rPr lang="en-US" altLang="ja-JP" sz="1000" b="1"/>
              <a:t>2+</a:t>
            </a:r>
            <a:br>
              <a:rPr lang="en-US" altLang="ja-JP" sz="1000" b="1"/>
            </a:br>
            <a:r>
              <a:rPr lang="en-US" altLang="ja-JP" sz="1400" b="1"/>
              <a:t>Na</a:t>
            </a:r>
            <a:r>
              <a:rPr lang="en-US" altLang="ja-JP" sz="1000" b="1"/>
              <a:t>+</a:t>
            </a:r>
            <a:r>
              <a:rPr lang="ja-JP" altLang="en-US" sz="1000" b="1"/>
              <a:t>　　</a:t>
            </a:r>
            <a:r>
              <a:rPr lang="en-US" altLang="ja-JP" sz="1400" b="1"/>
              <a:t>K</a:t>
            </a:r>
            <a:r>
              <a:rPr lang="en-US" altLang="ja-JP" sz="1000" b="1"/>
              <a:t>+</a:t>
            </a:r>
          </a:p>
        </p:txBody>
      </p:sp>
      <p:sp>
        <p:nvSpPr>
          <p:cNvPr id="57410" name="AutoShape 66"/>
          <p:cNvSpPr>
            <a:spLocks noChangeArrowheads="1"/>
          </p:cNvSpPr>
          <p:nvPr/>
        </p:nvSpPr>
        <p:spPr bwMode="auto">
          <a:xfrm rot="10800000">
            <a:off x="4114800" y="5029200"/>
            <a:ext cx="12954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28575" cap="rnd" algn="ctr">
            <a:solidFill>
              <a:srgbClr val="0033CC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1" name="Text Box 67"/>
          <p:cNvSpPr txBox="1">
            <a:spLocks noChangeArrowheads="1"/>
          </p:cNvSpPr>
          <p:nvPr/>
        </p:nvSpPr>
        <p:spPr bwMode="auto">
          <a:xfrm>
            <a:off x="4191000" y="5432425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 b="1"/>
              <a:t>Cl-</a:t>
            </a:r>
            <a:r>
              <a:rPr lang="ja-JP" altLang="en-US" sz="1400" b="1"/>
              <a:t>　</a:t>
            </a:r>
            <a:r>
              <a:rPr lang="en-US" altLang="ja-JP" sz="1400" b="1"/>
              <a:t>SO</a:t>
            </a:r>
            <a:r>
              <a:rPr lang="en-US" altLang="ja-JP" sz="1000" b="1"/>
              <a:t>4 2-</a:t>
            </a:r>
          </a:p>
          <a:p>
            <a:r>
              <a:rPr lang="en-US" altLang="ja-JP" sz="1400" b="1"/>
              <a:t>No</a:t>
            </a:r>
            <a:r>
              <a:rPr lang="en-US" altLang="ja-JP" sz="1000" b="1"/>
              <a:t>3-</a:t>
            </a:r>
            <a:r>
              <a:rPr lang="ja-JP" altLang="en-US" sz="1400" b="1"/>
              <a:t>　</a:t>
            </a:r>
            <a:r>
              <a:rPr lang="en-US" altLang="ja-JP" sz="1400" b="1"/>
              <a:t>CO</a:t>
            </a:r>
            <a:r>
              <a:rPr lang="en-US" altLang="ja-JP" sz="1000" b="1"/>
              <a:t>3 2-</a:t>
            </a:r>
          </a:p>
        </p:txBody>
      </p:sp>
      <p:sp>
        <p:nvSpPr>
          <p:cNvPr id="57412" name="Oval 68"/>
          <p:cNvSpPr>
            <a:spLocks noChangeArrowheads="1"/>
          </p:cNvSpPr>
          <p:nvPr/>
        </p:nvSpPr>
        <p:spPr bwMode="auto">
          <a:xfrm>
            <a:off x="17526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3" name="Oval 69"/>
          <p:cNvSpPr>
            <a:spLocks noChangeArrowheads="1"/>
          </p:cNvSpPr>
          <p:nvPr/>
        </p:nvSpPr>
        <p:spPr bwMode="auto">
          <a:xfrm>
            <a:off x="1600200" y="4191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4" name="Oval 70"/>
          <p:cNvSpPr>
            <a:spLocks noChangeArrowheads="1"/>
          </p:cNvSpPr>
          <p:nvPr/>
        </p:nvSpPr>
        <p:spPr bwMode="auto">
          <a:xfrm>
            <a:off x="1905000" y="5257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5" name="Oval 71"/>
          <p:cNvSpPr>
            <a:spLocks noChangeArrowheads="1"/>
          </p:cNvSpPr>
          <p:nvPr/>
        </p:nvSpPr>
        <p:spPr bwMode="auto">
          <a:xfrm>
            <a:off x="3962400" y="6248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6" name="Oval 72"/>
          <p:cNvSpPr>
            <a:spLocks noChangeArrowheads="1"/>
          </p:cNvSpPr>
          <p:nvPr/>
        </p:nvSpPr>
        <p:spPr bwMode="auto">
          <a:xfrm>
            <a:off x="4038600" y="3657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7" y="65768"/>
            <a:ext cx="1569333" cy="1610632"/>
          </a:xfrm>
          <a:prstGeom prst="rect">
            <a:avLst/>
          </a:prstGeom>
        </p:spPr>
      </p:pic>
      <p:sp>
        <p:nvSpPr>
          <p:cNvPr id="3" name="左矢印 2"/>
          <p:cNvSpPr/>
          <p:nvPr/>
        </p:nvSpPr>
        <p:spPr>
          <a:xfrm>
            <a:off x="1579562" y="644764"/>
            <a:ext cx="57480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左矢印 3"/>
          <p:cNvSpPr/>
          <p:nvPr/>
        </p:nvSpPr>
        <p:spPr>
          <a:xfrm>
            <a:off x="6877050" y="3993244"/>
            <a:ext cx="1790700" cy="241900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スケール化</a:t>
            </a:r>
          </a:p>
        </p:txBody>
      </p:sp>
      <p:pic>
        <p:nvPicPr>
          <p:cNvPr id="77" name="図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0" y="1676400"/>
            <a:ext cx="5637360" cy="5071355"/>
          </a:xfrm>
          <a:prstGeom prst="rect">
            <a:avLst/>
          </a:prstGeom>
        </p:spPr>
      </p:pic>
      <p:sp>
        <p:nvSpPr>
          <p:cNvPr id="6" name="線吹き出し 1 (枠付き) 5"/>
          <p:cNvSpPr/>
          <p:nvPr/>
        </p:nvSpPr>
        <p:spPr>
          <a:xfrm>
            <a:off x="4735010" y="1323403"/>
            <a:ext cx="4318844" cy="1402432"/>
          </a:xfrm>
          <a:prstGeom prst="borderCallout1">
            <a:avLst>
              <a:gd name="adj1" fmla="val 18750"/>
              <a:gd name="adj2" fmla="val -8333"/>
              <a:gd name="adj3" fmla="val 117452"/>
              <a:gd name="adj4" fmla="val -249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カルシウムスケール（結晶化）</a:t>
            </a:r>
          </a:p>
        </p:txBody>
      </p:sp>
    </p:spTree>
    <p:extLst>
      <p:ext uri="{BB962C8B-B14F-4D97-AF65-F5344CB8AC3E}">
        <p14:creationId xmlns:p14="http://schemas.microsoft.com/office/powerpoint/2010/main" val="305351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043E-7 L 0.175 1.8043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7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043E-7 L -0.05834 1.8043E-7 " pathEditMode="relative" ptsTypes="AA">
                                      <p:cBhvr>
                                        <p:cTn id="60" dur="20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01874E-6 L 0.19166 -3.01874E-6 " pathEditMode="relative" ptsTypes="AA">
                                      <p:cBhvr>
                                        <p:cTn id="62" dur="2000" fill="hold"/>
                                        <p:tgtEl>
                                          <p:spTgt spid="57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01642E-6 C 0.02691 -0.01295 0.054 -0.02567 0.09393 -0.02243 C 0.13386 -0.0192 0.21163 0.01111 0.23976 0.0192 C 0.26788 0.0273 0.26511 0.02637 0.2625 0.02568 " pathEditMode="relative" ptsTypes="aaaA">
                                      <p:cBhvr>
                                        <p:cTn id="64" dur="20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0115 C 0.02448 -0.01249 0.0408 -0.02359 0.05416 -0.02845 C 0.06753 -0.03331 0.0783 -0.03169 0.08906 -0.03007 " pathEditMode="relative" rAng="0" ptsTypes="aaA">
                                      <p:cBhvr>
                                        <p:cTn id="66" dur="20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8" y="-161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2373E-6 L -0.025 -3.82373E-6 " pathEditMode="relative" ptsTypes="AA">
                                      <p:cBhvr>
                                        <p:cTn id="68" dur="20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771E-6 L -0.05834 -0.01111 " pathEditMode="relative" ptsTypes="AA">
                                      <p:cBhvr>
                                        <p:cTn id="70" dur="200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8.11242E-6 C -0.00226 -0.00046 -0.00434 -0.00092 -0.00972 8.11242E-6 C -0.01511 0.00093 -0.02431 0.00602 -0.03247 0.00625 C -0.04063 0.00648 -0.04983 0.00394 -0.05903 0.00163 " pathEditMode="relative" ptsTypes="aaaA">
                                      <p:cBhvr>
                                        <p:cTn id="72" dur="20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62873E-6 L -0.03334 -4.62873E-6 " pathEditMode="relative" ptsTypes="AA">
                                      <p:cBhvr>
                                        <p:cTn id="74" dur="20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83206E-6 L -0.05833 -1.83206E-6 " pathEditMode="relative" ptsTypes="AA">
                                      <p:cBhvr>
                                        <p:cTn id="76" dur="20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6586E-6 L -0.04167 1.16586E-6 " pathEditMode="relative" ptsTypes="AA">
                                      <p:cBhvr>
                                        <p:cTn id="78" dur="20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8.25815E-7 L 0.05 0.0333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1666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56627E-6 L 0.05 -0.01111 " pathEditMode="relative" ptsTypes="AA">
                                      <p:cBhvr>
                                        <p:cTn id="82" dur="20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1721E-6 L 0.125 0.04441 " pathEditMode="relative" ptsTypes="AA">
                                      <p:cBhvr>
                                        <p:cTn id="84" dur="2000" fill="hold"/>
                                        <p:tgtEl>
                                          <p:spTgt spid="57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1.63081E-6 L 0.14167 -0.05552 " pathEditMode="relative" ptsTypes="AA">
                                      <p:cBhvr>
                                        <p:cTn id="86" dur="2000" fill="hold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5.8501E-6 C 0.02361 -0.02036 0.04722 -0.04049 0.07118 -0.05136 C 0.09514 -0.06223 0.13143 -0.06339 0.1434 -0.0657 " pathEditMode="relative" ptsTypes="aaA">
                                      <p:cBhvr>
                                        <p:cTn id="88" dur="2000" fill="hold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043E-7 L 0.25833 0.03331 " pathEditMode="relative" ptsTypes="AA">
                                      <p:cBhvr>
                                        <p:cTn id="90" dur="2000" fill="hold"/>
                                        <p:tgtEl>
                                          <p:spTgt spid="57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35832E-6 C 0.03577 0.03933 0.07153 0.07889 0.13976 0.09138 C 0.20799 0.10387 0.30868 0.08953 0.40955 0.07542 " pathEditMode="relative" ptsTypes="aaA">
                                      <p:cBhvr>
                                        <p:cTn id="92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5.66736E-7 C 0.01736 0.04441 0.03472 0.08883 0.10121 0.08837 C 0.16771 0.0879 0.28316 0.04233 0.39878 -0.00324 " pathEditMode="relative" ptsTypes="aaA">
                                      <p:cBhvr>
                                        <p:cTn id="94" dur="2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22831E-6 L 0.425 0.04441 " pathEditMode="relative" ptsTypes="AA">
                                      <p:cBhvr>
                                        <p:cTn id="96" dur="2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45431E-6 C -0.00122 -2.45431E-6 -0.00226 0.00024 0.03489 0.00949 C 0.07205 0.01874 0.16805 0.04951 0.22291 0.05622 C 0.27778 0.06292 0.32083 0.05622 0.36389 0.04974 " pathEditMode="relative" ptsTypes="aaaA">
                                      <p:cBhvr>
                                        <p:cTn id="98" dur="20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07495E-6 C 0.05416 -0.03516 0.1085 -0.07032 0.19027 -0.08027 C 0.27205 -0.09022 0.38107 -0.07472 0.49027 -0.05922 " pathEditMode="relative" ptsTypes="aaA">
                                      <p:cBhvr>
                                        <p:cTn id="100" dur="2000" fill="hold"/>
                                        <p:tgtEl>
                                          <p:spTgt spid="57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1999E-6 L 0.525 -0.022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57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-111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02706E-6 L 0.55834 0.02221 " pathEditMode="relative" ptsTypes="AA">
                                      <p:cBhvr>
                                        <p:cTn id="104" dur="2000" fill="hold"/>
                                        <p:tgtEl>
                                          <p:spTgt spid="57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64168E-6 C 0.16684 0.01133 0.33386 0.0229 0.43021 -0.01134 C 0.52656 -0.04557 0.55243 -0.12561 0.5783 -0.20565 " pathEditMode="relative" ptsTypes="aaA">
                                      <p:cBhvr>
                                        <p:cTn id="106" dur="2000" fill="hold"/>
                                        <p:tgtEl>
                                          <p:spTgt spid="57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2831E-6 L 0.30833 -0.16655 " pathEditMode="relative" ptsTypes="AA">
                                      <p:cBhvr>
                                        <p:cTn id="108" dur="20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 0.07564 C 0.01527 0.05853 0.08993 0.04164 0.1408 0.0421 C 0.19166 0.04256 0.21857 0.06061 0.24566 0.07888 " pathEditMode="relative" ptsTypes="aaA">
                                      <p:cBhvr>
                                        <p:cTn id="110" dur="20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3081E-6 L 0.275 -0.02221 " pathEditMode="relative" ptsTypes="AA">
                                      <p:cBhvr>
                                        <p:cTn id="112" dur="20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6752E-6 L 0.19167 -0.08883 " pathEditMode="relative" ptsTypes="AA">
                                      <p:cBhvr>
                                        <p:cTn id="114" dur="20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6586E-6 L 0.41667 -0.07772 " pathEditMode="relative" ptsTypes="AA">
                                      <p:cBhvr>
                                        <p:cTn id="116" dur="2000" fill="hold"/>
                                        <p:tgtEl>
                                          <p:spTgt spid="57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40042E-6 L 0.25 -0.28869 " pathEditMode="relative" ptsTypes="AA">
                                      <p:cBhvr>
                                        <p:cTn id="118" dur="2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76752E-6 L 0.225 -0.22207 " pathEditMode="relative" ptsTypes="AA">
                                      <p:cBhvr>
                                        <p:cTn id="120" dur="20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2.22222E-6 L 0.30833 2.22222E-6 " pathEditMode="relative" ptsTypes="AA">
                                      <p:cBhvr>
                                        <p:cTn id="122" dur="20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3334 -0.03333 " pathEditMode="relative" ptsTypes="AA">
                                      <p:cBhvr>
                                        <p:cTn id="124" dur="20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9166 -0.03334 " pathEditMode="relative" ptsTypes="AA">
                                      <p:cBhvr>
                                        <p:cTn id="126" dur="2000" fill="hold"/>
                                        <p:tgtEl>
                                          <p:spTgt spid="5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6666 -0.01111 " pathEditMode="relative" ptsTypes="AA">
                                      <p:cBhvr>
                                        <p:cTn id="128" dur="2000" fill="hold"/>
                                        <p:tgtEl>
                                          <p:spTgt spid="5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4.44444E-6 L 0.06667 -4.44444E-6 " pathEditMode="relative" ptsTypes="AA">
                                      <p:cBhvr>
                                        <p:cTn id="130" dur="2000" fill="hold"/>
                                        <p:tgtEl>
                                          <p:spTgt spid="5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CC"/>
                                      </p:to>
                                    </p:animClr>
                                    <p:set>
                                      <p:cBhvr>
                                        <p:cTn id="133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66"/>
                                      </p:to>
                                    </p:animClr>
                                    <p:set>
                                      <p:cBhvr>
                                        <p:cTn id="137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animBg="1"/>
      <p:bldP spid="57357" grpId="0" animBg="1"/>
      <p:bldP spid="57358" grpId="0" animBg="1"/>
      <p:bldP spid="57359" grpId="0" animBg="1"/>
      <p:bldP spid="57361" grpId="0" animBg="1"/>
      <p:bldP spid="57368" grpId="0" animBg="1"/>
      <p:bldP spid="57369" grpId="0" animBg="1"/>
      <p:bldP spid="57370" grpId="0" animBg="1"/>
      <p:bldP spid="57371" grpId="0" animBg="1"/>
      <p:bldP spid="57375" grpId="0" animBg="1"/>
      <p:bldP spid="57376" grpId="0" animBg="1"/>
      <p:bldP spid="57377" grpId="0" animBg="1"/>
      <p:bldP spid="57378" grpId="0" animBg="1"/>
      <p:bldP spid="57379" grpId="0" animBg="1"/>
      <p:bldP spid="57380" grpId="0" animBg="1"/>
      <p:bldP spid="57381" grpId="0" animBg="1"/>
      <p:bldP spid="57382" grpId="0" animBg="1"/>
      <p:bldP spid="57383" grpId="0" animBg="1"/>
      <p:bldP spid="57384" grpId="0" animBg="1"/>
      <p:bldP spid="57385" grpId="0" animBg="1"/>
      <p:bldP spid="57386" grpId="0" animBg="1"/>
      <p:bldP spid="57387" grpId="0" animBg="1"/>
      <p:bldP spid="57388" grpId="0" animBg="1"/>
      <p:bldP spid="57388" grpId="1" animBg="1"/>
      <p:bldP spid="57389" grpId="0" animBg="1"/>
      <p:bldP spid="57390" grpId="0" animBg="1"/>
      <p:bldP spid="57391" grpId="0" animBg="1"/>
      <p:bldP spid="57391" grpId="1" animBg="1"/>
      <p:bldP spid="57392" grpId="0" animBg="1"/>
      <p:bldP spid="57393" grpId="0" animBg="1"/>
      <p:bldP spid="57394" grpId="0" animBg="1"/>
      <p:bldP spid="57395" grpId="0" animBg="1"/>
      <p:bldP spid="57396" grpId="0" animBg="1"/>
      <p:bldP spid="57397" grpId="0" animBg="1"/>
      <p:bldP spid="57398" grpId="0" animBg="1"/>
      <p:bldP spid="57399" grpId="0" animBg="1"/>
      <p:bldP spid="57402" grpId="0" animBg="1"/>
      <p:bldP spid="57403" grpId="0"/>
      <p:bldP spid="57404" grpId="0"/>
      <p:bldP spid="57405" grpId="0" animBg="1"/>
      <p:bldP spid="57406" grpId="0"/>
      <p:bldP spid="57407" grpId="0"/>
      <p:bldP spid="57408" grpId="0" animBg="1"/>
      <p:bldP spid="57409" grpId="0"/>
      <p:bldP spid="57410" grpId="0" animBg="1"/>
      <p:bldP spid="57411" grpId="0"/>
      <p:bldP spid="57412" grpId="0" animBg="1"/>
      <p:bldP spid="57413" grpId="0" animBg="1"/>
      <p:bldP spid="57414" grpId="0" animBg="1"/>
      <p:bldP spid="57415" grpId="0" animBg="1"/>
      <p:bldP spid="57416" grpId="0" animBg="1"/>
      <p:bldP spid="3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619672" y="1052736"/>
            <a:ext cx="583264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電気分解できなくなる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619672" y="3310507"/>
            <a:ext cx="583264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水漏れなど故障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31640" y="476672"/>
            <a:ext cx="6624736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/>
              <a:t>高い修理費</a:t>
            </a:r>
          </a:p>
        </p:txBody>
      </p:sp>
    </p:spTree>
    <p:extLst>
      <p:ext uri="{BB962C8B-B14F-4D97-AF65-F5344CB8AC3E}">
        <p14:creationId xmlns:p14="http://schemas.microsoft.com/office/powerpoint/2010/main" val="209323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 : 他ページ結合子 3"/>
          <p:cNvSpPr/>
          <p:nvPr/>
        </p:nvSpPr>
        <p:spPr>
          <a:xfrm>
            <a:off x="1153010" y="188640"/>
            <a:ext cx="6624736" cy="1512168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洗浄は簡単</a:t>
            </a:r>
            <a:endParaRPr kumimoji="1" lang="ja-JP" altLang="en-US" sz="3600" dirty="0"/>
          </a:p>
        </p:txBody>
      </p:sp>
      <p:sp>
        <p:nvSpPr>
          <p:cNvPr id="5" name="フローチャート : 他ページ結合子 4"/>
          <p:cNvSpPr/>
          <p:nvPr/>
        </p:nvSpPr>
        <p:spPr>
          <a:xfrm>
            <a:off x="1153010" y="1772816"/>
            <a:ext cx="6624736" cy="1512168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/>
              <a:t>洗浄お知らせが出たら</a:t>
            </a:r>
          </a:p>
        </p:txBody>
      </p:sp>
      <p:sp>
        <p:nvSpPr>
          <p:cNvPr id="6" name="フローチャート : 他ページ結合子 5"/>
          <p:cNvSpPr/>
          <p:nvPr/>
        </p:nvSpPr>
        <p:spPr>
          <a:xfrm>
            <a:off x="1153010" y="3356992"/>
            <a:ext cx="6624736" cy="1512168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rgbClr val="FFC000"/>
                </a:solidFill>
              </a:rPr>
              <a:t>又は、週に</a:t>
            </a:r>
            <a:r>
              <a:rPr kumimoji="1" lang="en-US" altLang="ja-JP" sz="3600" dirty="0">
                <a:solidFill>
                  <a:srgbClr val="FFC000"/>
                </a:solidFill>
              </a:rPr>
              <a:t>1</a:t>
            </a:r>
            <a:r>
              <a:rPr kumimoji="1" lang="ja-JP" altLang="en-US" sz="3600" dirty="0">
                <a:solidFill>
                  <a:srgbClr val="FFC000"/>
                </a:solidFill>
              </a:rPr>
              <a:t>～</a:t>
            </a:r>
            <a:r>
              <a:rPr kumimoji="1" lang="en-US" altLang="ja-JP" sz="3600" dirty="0">
                <a:solidFill>
                  <a:srgbClr val="FFC000"/>
                </a:solidFill>
              </a:rPr>
              <a:t>2</a:t>
            </a:r>
            <a:r>
              <a:rPr kumimoji="1" lang="ja-JP" altLang="en-US" sz="3600" dirty="0">
                <a:solidFill>
                  <a:srgbClr val="FFC000"/>
                </a:solidFill>
              </a:rPr>
              <a:t>回程度</a:t>
            </a:r>
          </a:p>
        </p:txBody>
      </p:sp>
      <p:sp>
        <p:nvSpPr>
          <p:cNvPr id="7" name="フローチャート : 他ページ結合子 6"/>
          <p:cNvSpPr/>
          <p:nvPr/>
        </p:nvSpPr>
        <p:spPr>
          <a:xfrm>
            <a:off x="1153010" y="4941168"/>
            <a:ext cx="6624736" cy="1512168"/>
          </a:xfrm>
          <a:prstGeom prst="flowChartOffpage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酸性水を</a:t>
            </a:r>
            <a:r>
              <a:rPr lang="en-US" altLang="ja-JP" sz="3600" dirty="0"/>
              <a:t>15</a:t>
            </a:r>
            <a:r>
              <a:rPr lang="ja-JP" altLang="en-US" sz="3600" dirty="0"/>
              <a:t>秒程度使う（出す）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729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2743200" y="2120280"/>
            <a:ext cx="20574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4648200" y="2132856"/>
            <a:ext cx="2057400" cy="2286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 rot="5400000">
            <a:off x="5603592" y="3238500"/>
            <a:ext cx="1981200" cy="2286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 rot="16200000">
            <a:off x="1945992" y="3088548"/>
            <a:ext cx="18288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4724400" y="2971800"/>
            <a:ext cx="3352800" cy="35052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3" name="Oval 69"/>
          <p:cNvSpPr>
            <a:spLocks noChangeArrowheads="1"/>
          </p:cNvSpPr>
          <p:nvPr/>
        </p:nvSpPr>
        <p:spPr bwMode="auto">
          <a:xfrm>
            <a:off x="5922802" y="506488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1295400" y="2971800"/>
            <a:ext cx="3505200" cy="3505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731625" y="2120280"/>
            <a:ext cx="2057400" cy="2286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659775" y="2131855"/>
            <a:ext cx="2057400" cy="228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 rot="5400000">
            <a:off x="5562416" y="3206376"/>
            <a:ext cx="2057400" cy="25909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 rot="16200000">
            <a:off x="1845974" y="3185749"/>
            <a:ext cx="2057400" cy="300351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648200" y="2667000"/>
            <a:ext cx="152400" cy="3810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V="1">
            <a:off x="12954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80772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56" name="Oval 12"/>
          <p:cNvSpPr>
            <a:spLocks noChangeArrowheads="1"/>
          </p:cNvSpPr>
          <p:nvPr/>
        </p:nvSpPr>
        <p:spPr bwMode="auto">
          <a:xfrm>
            <a:off x="3048000" y="5791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2743200" y="3810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59" name="Oval 15"/>
          <p:cNvSpPr>
            <a:spLocks noChangeArrowheads="1"/>
          </p:cNvSpPr>
          <p:nvPr/>
        </p:nvSpPr>
        <p:spPr bwMode="auto">
          <a:xfrm>
            <a:off x="2743200" y="5105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0" name="Oval 16"/>
          <p:cNvSpPr>
            <a:spLocks noChangeArrowheads="1"/>
          </p:cNvSpPr>
          <p:nvPr/>
        </p:nvSpPr>
        <p:spPr bwMode="auto">
          <a:xfrm>
            <a:off x="6629400" y="5867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1" name="Oval 17"/>
          <p:cNvSpPr>
            <a:spLocks noChangeArrowheads="1"/>
          </p:cNvSpPr>
          <p:nvPr/>
        </p:nvSpPr>
        <p:spPr bwMode="auto">
          <a:xfrm>
            <a:off x="7155904" y="4114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2" name="Oval 18"/>
          <p:cNvSpPr>
            <a:spLocks noChangeArrowheads="1"/>
          </p:cNvSpPr>
          <p:nvPr/>
        </p:nvSpPr>
        <p:spPr bwMode="auto">
          <a:xfrm>
            <a:off x="6324600" y="4953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3" name="Oval 19"/>
          <p:cNvSpPr>
            <a:spLocks noChangeArrowheads="1"/>
          </p:cNvSpPr>
          <p:nvPr/>
        </p:nvSpPr>
        <p:spPr bwMode="auto">
          <a:xfrm>
            <a:off x="6553200" y="3733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6096000" y="1676400"/>
            <a:ext cx="256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陰極（</a:t>
            </a:r>
            <a:r>
              <a:rPr lang="en-US" altLang="ja-JP" dirty="0"/>
              <a:t>-</a:t>
            </a:r>
            <a:r>
              <a:rPr lang="ja-JP" altLang="en-US" dirty="0"/>
              <a:t>）アルカリイオン水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838200" y="1752600"/>
            <a:ext cx="2287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陽極（</a:t>
            </a:r>
            <a:r>
              <a:rPr lang="en-US" altLang="ja-JP" dirty="0"/>
              <a:t>+</a:t>
            </a:r>
            <a:r>
              <a:rPr lang="ja-JP" altLang="en-US" dirty="0"/>
              <a:t>）酸性イオン水</a:t>
            </a:r>
          </a:p>
        </p:txBody>
      </p:sp>
      <p:sp>
        <p:nvSpPr>
          <p:cNvPr id="57366" name="Oval 22"/>
          <p:cNvSpPr>
            <a:spLocks noChangeArrowheads="1"/>
          </p:cNvSpPr>
          <p:nvPr/>
        </p:nvSpPr>
        <p:spPr bwMode="auto">
          <a:xfrm>
            <a:off x="533400" y="2819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0" y="2971800"/>
            <a:ext cx="1246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カルシウム</a:t>
            </a:r>
          </a:p>
        </p:txBody>
      </p:sp>
      <p:sp>
        <p:nvSpPr>
          <p:cNvPr id="57372" name="Oval 28"/>
          <p:cNvSpPr>
            <a:spLocks noChangeArrowheads="1"/>
          </p:cNvSpPr>
          <p:nvPr/>
        </p:nvSpPr>
        <p:spPr bwMode="auto">
          <a:xfrm>
            <a:off x="4495800" y="1981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/>
              <a:t>V</a:t>
            </a:r>
          </a:p>
        </p:txBody>
      </p:sp>
      <p:sp>
        <p:nvSpPr>
          <p:cNvPr id="57373" name="AutoShape 29"/>
          <p:cNvSpPr>
            <a:spLocks noChangeArrowheads="1"/>
          </p:cNvSpPr>
          <p:nvPr/>
        </p:nvSpPr>
        <p:spPr bwMode="auto">
          <a:xfrm rot="5400000">
            <a:off x="1219200" y="4168775"/>
            <a:ext cx="3276600" cy="1143000"/>
          </a:xfrm>
          <a:prstGeom prst="cube">
            <a:avLst>
              <a:gd name="adj" fmla="val 2083"/>
            </a:avLst>
          </a:prstGeom>
          <a:gradFill rotWithShape="1">
            <a:gsLst>
              <a:gs pos="0">
                <a:srgbClr val="B2B2B2"/>
              </a:gs>
              <a:gs pos="50000">
                <a:srgbClr val="DFE1B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ja-JP" altLang="ja-JP" sz="1400" b="1"/>
          </a:p>
        </p:txBody>
      </p:sp>
      <p:sp>
        <p:nvSpPr>
          <p:cNvPr id="57374" name="AutoShape 30"/>
          <p:cNvSpPr>
            <a:spLocks noChangeArrowheads="1"/>
          </p:cNvSpPr>
          <p:nvPr/>
        </p:nvSpPr>
        <p:spPr bwMode="auto">
          <a:xfrm rot="5400000">
            <a:off x="4953000" y="4168775"/>
            <a:ext cx="3276600" cy="1143000"/>
          </a:xfrm>
          <a:prstGeom prst="cube">
            <a:avLst>
              <a:gd name="adj" fmla="val 2083"/>
            </a:avLst>
          </a:prstGeom>
          <a:gradFill rotWithShape="1">
            <a:gsLst>
              <a:gs pos="0">
                <a:srgbClr val="B2B2B2"/>
              </a:gs>
              <a:gs pos="50000">
                <a:srgbClr val="DFE1BD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ja-JP" altLang="ja-JP" sz="1400" b="1"/>
          </a:p>
        </p:txBody>
      </p:sp>
      <p:sp>
        <p:nvSpPr>
          <p:cNvPr id="57375" name="Oval 31"/>
          <p:cNvSpPr>
            <a:spLocks noChangeArrowheads="1"/>
          </p:cNvSpPr>
          <p:nvPr/>
        </p:nvSpPr>
        <p:spPr bwMode="auto">
          <a:xfrm>
            <a:off x="6418162" y="3525637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6" name="Oval 32"/>
          <p:cNvSpPr>
            <a:spLocks noChangeArrowheads="1"/>
          </p:cNvSpPr>
          <p:nvPr/>
        </p:nvSpPr>
        <p:spPr bwMode="auto">
          <a:xfrm>
            <a:off x="7086600" y="3516956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7" name="Oval 33"/>
          <p:cNvSpPr>
            <a:spLocks noChangeArrowheads="1"/>
          </p:cNvSpPr>
          <p:nvPr/>
        </p:nvSpPr>
        <p:spPr bwMode="auto">
          <a:xfrm>
            <a:off x="7105603" y="4648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8" name="Oval 34"/>
          <p:cNvSpPr>
            <a:spLocks noChangeArrowheads="1"/>
          </p:cNvSpPr>
          <p:nvPr/>
        </p:nvSpPr>
        <p:spPr bwMode="auto">
          <a:xfrm>
            <a:off x="6265762" y="41148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79" name="Oval 35"/>
          <p:cNvSpPr>
            <a:spLocks noChangeArrowheads="1"/>
          </p:cNvSpPr>
          <p:nvPr/>
        </p:nvSpPr>
        <p:spPr bwMode="auto">
          <a:xfrm>
            <a:off x="5923767" y="4111906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6781800" y="395371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6752863" y="3602802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2" name="Oval 38"/>
          <p:cNvSpPr>
            <a:spLocks noChangeArrowheads="1"/>
          </p:cNvSpPr>
          <p:nvPr/>
        </p:nvSpPr>
        <p:spPr bwMode="auto">
          <a:xfrm>
            <a:off x="6871504" y="4276846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3" name="Oval 39"/>
          <p:cNvSpPr>
            <a:spLocks noChangeArrowheads="1"/>
          </p:cNvSpPr>
          <p:nvPr/>
        </p:nvSpPr>
        <p:spPr bwMode="auto">
          <a:xfrm>
            <a:off x="6051499" y="608731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7023904" y="6172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5" name="Oval 41"/>
          <p:cNvSpPr>
            <a:spLocks noChangeArrowheads="1"/>
          </p:cNvSpPr>
          <p:nvPr/>
        </p:nvSpPr>
        <p:spPr bwMode="auto">
          <a:xfrm>
            <a:off x="5859760" y="571596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6" name="Oval 42"/>
          <p:cNvSpPr>
            <a:spLocks noChangeArrowheads="1"/>
          </p:cNvSpPr>
          <p:nvPr/>
        </p:nvSpPr>
        <p:spPr bwMode="auto">
          <a:xfrm>
            <a:off x="5936306" y="3373237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7" name="Oval 43"/>
          <p:cNvSpPr>
            <a:spLocks noChangeArrowheads="1"/>
          </p:cNvSpPr>
          <p:nvPr/>
        </p:nvSpPr>
        <p:spPr bwMode="auto">
          <a:xfrm>
            <a:off x="6096000" y="384376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8" name="Oval 44"/>
          <p:cNvSpPr>
            <a:spLocks noChangeArrowheads="1"/>
          </p:cNvSpPr>
          <p:nvPr/>
        </p:nvSpPr>
        <p:spPr bwMode="auto">
          <a:xfrm>
            <a:off x="6418162" y="5153628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89" name="Oval 45"/>
          <p:cNvSpPr>
            <a:spLocks noChangeArrowheads="1"/>
          </p:cNvSpPr>
          <p:nvPr/>
        </p:nvSpPr>
        <p:spPr bwMode="auto">
          <a:xfrm>
            <a:off x="6172200" y="5324354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0" name="Oval 46"/>
          <p:cNvSpPr>
            <a:spLocks noChangeArrowheads="1"/>
          </p:cNvSpPr>
          <p:nvPr/>
        </p:nvSpPr>
        <p:spPr bwMode="auto">
          <a:xfrm>
            <a:off x="6265762" y="5715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1" name="Oval 47"/>
          <p:cNvSpPr>
            <a:spLocks noChangeArrowheads="1"/>
          </p:cNvSpPr>
          <p:nvPr/>
        </p:nvSpPr>
        <p:spPr bwMode="auto">
          <a:xfrm>
            <a:off x="4576823" y="5410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2" name="Oval 48"/>
          <p:cNvSpPr>
            <a:spLocks noChangeArrowheads="1"/>
          </p:cNvSpPr>
          <p:nvPr/>
        </p:nvSpPr>
        <p:spPr bwMode="auto">
          <a:xfrm>
            <a:off x="6905263" y="521728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3" name="Oval 49"/>
          <p:cNvSpPr>
            <a:spLocks noChangeArrowheads="1"/>
          </p:cNvSpPr>
          <p:nvPr/>
        </p:nvSpPr>
        <p:spPr bwMode="auto">
          <a:xfrm>
            <a:off x="6747076" y="49030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4" name="Oval 50"/>
          <p:cNvSpPr>
            <a:spLocks noChangeArrowheads="1"/>
          </p:cNvSpPr>
          <p:nvPr/>
        </p:nvSpPr>
        <p:spPr bwMode="auto">
          <a:xfrm>
            <a:off x="7089493" y="4419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5" name="Oval 51"/>
          <p:cNvSpPr>
            <a:spLocks noChangeArrowheads="1"/>
          </p:cNvSpPr>
          <p:nvPr/>
        </p:nvSpPr>
        <p:spPr bwMode="auto">
          <a:xfrm>
            <a:off x="6088706" y="476877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6" name="Oval 52"/>
          <p:cNvSpPr>
            <a:spLocks noChangeArrowheads="1"/>
          </p:cNvSpPr>
          <p:nvPr/>
        </p:nvSpPr>
        <p:spPr bwMode="auto">
          <a:xfrm>
            <a:off x="7155904" y="521728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7" name="Oval 53"/>
          <p:cNvSpPr>
            <a:spLocks noChangeArrowheads="1"/>
          </p:cNvSpPr>
          <p:nvPr/>
        </p:nvSpPr>
        <p:spPr bwMode="auto">
          <a:xfrm>
            <a:off x="6297592" y="4644342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8" name="Oval 54"/>
          <p:cNvSpPr>
            <a:spLocks noChangeArrowheads="1"/>
          </p:cNvSpPr>
          <p:nvPr/>
        </p:nvSpPr>
        <p:spPr bwMode="auto">
          <a:xfrm>
            <a:off x="6934200" y="579216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399" name="Oval 55"/>
          <p:cNvSpPr>
            <a:spLocks noChangeArrowheads="1"/>
          </p:cNvSpPr>
          <p:nvPr/>
        </p:nvSpPr>
        <p:spPr bwMode="auto">
          <a:xfrm>
            <a:off x="6552236" y="4029919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5224463" y="243840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rnd" algn="ctr">
                <a:solidFill>
                  <a:srgbClr val="00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b="1"/>
              <a:t>隔膜</a:t>
            </a:r>
          </a:p>
        </p:txBody>
      </p:sp>
      <p:sp>
        <p:nvSpPr>
          <p:cNvPr id="57401" name="Freeform 57"/>
          <p:cNvSpPr>
            <a:spLocks/>
          </p:cNvSpPr>
          <p:nvPr/>
        </p:nvSpPr>
        <p:spPr bwMode="auto">
          <a:xfrm>
            <a:off x="4724400" y="2590800"/>
            <a:ext cx="533400" cy="304800"/>
          </a:xfrm>
          <a:custGeom>
            <a:avLst/>
            <a:gdLst>
              <a:gd name="T0" fmla="*/ 0 w 336"/>
              <a:gd name="T1" fmla="*/ 192 h 192"/>
              <a:gd name="T2" fmla="*/ 144 w 336"/>
              <a:gd name="T3" fmla="*/ 0 h 192"/>
              <a:gd name="T4" fmla="*/ 336 w 336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92">
                <a:moveTo>
                  <a:pt x="0" y="192"/>
                </a:move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28575" cap="flat" cmpd="sng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412" name="Oval 68"/>
          <p:cNvSpPr>
            <a:spLocks noChangeArrowheads="1"/>
          </p:cNvSpPr>
          <p:nvPr/>
        </p:nvSpPr>
        <p:spPr bwMode="auto">
          <a:xfrm>
            <a:off x="4567177" y="318331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4" name="Oval 70"/>
          <p:cNvSpPr>
            <a:spLocks noChangeArrowheads="1"/>
          </p:cNvSpPr>
          <p:nvPr/>
        </p:nvSpPr>
        <p:spPr bwMode="auto">
          <a:xfrm>
            <a:off x="6299521" y="4429246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5" name="Oval 71"/>
          <p:cNvSpPr>
            <a:spLocks noChangeArrowheads="1"/>
          </p:cNvSpPr>
          <p:nvPr/>
        </p:nvSpPr>
        <p:spPr bwMode="auto">
          <a:xfrm>
            <a:off x="4576823" y="610082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416" name="Oval 72"/>
          <p:cNvSpPr>
            <a:spLocks noChangeArrowheads="1"/>
          </p:cNvSpPr>
          <p:nvPr/>
        </p:nvSpPr>
        <p:spPr bwMode="auto">
          <a:xfrm>
            <a:off x="4648200" y="3657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7" y="65768"/>
            <a:ext cx="1569333" cy="161063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95" y="324960"/>
            <a:ext cx="432719" cy="295728"/>
          </a:xfrm>
          <a:prstGeom prst="rect">
            <a:avLst/>
          </a:prstGeom>
        </p:spPr>
      </p:pic>
      <p:sp>
        <p:nvSpPr>
          <p:cNvPr id="76" name="左矢印 75"/>
          <p:cNvSpPr/>
          <p:nvPr/>
        </p:nvSpPr>
        <p:spPr>
          <a:xfrm>
            <a:off x="1579562" y="955090"/>
            <a:ext cx="574800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Text Box 20"/>
          <p:cNvSpPr txBox="1">
            <a:spLocks noChangeArrowheads="1"/>
          </p:cNvSpPr>
          <p:nvPr/>
        </p:nvSpPr>
        <p:spPr bwMode="auto">
          <a:xfrm>
            <a:off x="699294" y="1676400"/>
            <a:ext cx="2565400" cy="366713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陰極（</a:t>
            </a:r>
            <a:r>
              <a:rPr lang="en-US" altLang="ja-JP" dirty="0"/>
              <a:t>-</a:t>
            </a:r>
            <a:r>
              <a:rPr lang="ja-JP" altLang="en-US" dirty="0"/>
              <a:t>）アルカリイオン水</a:t>
            </a:r>
          </a:p>
        </p:txBody>
      </p:sp>
      <p:sp>
        <p:nvSpPr>
          <p:cNvPr id="79" name="Text Box 21"/>
          <p:cNvSpPr txBox="1">
            <a:spLocks noChangeArrowheads="1"/>
          </p:cNvSpPr>
          <p:nvPr/>
        </p:nvSpPr>
        <p:spPr bwMode="auto">
          <a:xfrm>
            <a:off x="6129758" y="1614487"/>
            <a:ext cx="2474689" cy="3667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ja-JP" altLang="en-US" dirty="0"/>
              <a:t>陽極（</a:t>
            </a:r>
            <a:r>
              <a:rPr lang="en-US" altLang="ja-JP" dirty="0"/>
              <a:t>+</a:t>
            </a:r>
            <a:r>
              <a:rPr lang="ja-JP" altLang="en-US" dirty="0"/>
              <a:t>）酸性イオン水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697389" y="291172"/>
            <a:ext cx="1991086" cy="1159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</a:rPr>
              <a:t>極性反転</a:t>
            </a:r>
            <a:br>
              <a:rPr kumimoji="1" lang="en-US" altLang="ja-JP" sz="3200" dirty="0">
                <a:solidFill>
                  <a:schemeClr val="bg1"/>
                </a:solidFill>
              </a:rPr>
            </a:br>
            <a:r>
              <a:rPr kumimoji="1" lang="en-US" altLang="ja-JP" sz="3200" dirty="0">
                <a:solidFill>
                  <a:schemeClr val="bg1"/>
                </a:solidFill>
              </a:rPr>
              <a:t>+</a:t>
            </a:r>
            <a:r>
              <a:rPr lang="ja-JP" altLang="en-US" sz="3200" dirty="0">
                <a:solidFill>
                  <a:schemeClr val="bg1"/>
                </a:solidFill>
              </a:rPr>
              <a:t> </a:t>
            </a:r>
            <a:r>
              <a:rPr kumimoji="1" lang="en-US" altLang="ja-JP" sz="3200" dirty="0">
                <a:solidFill>
                  <a:schemeClr val="bg1"/>
                </a:solidFill>
              </a:rPr>
              <a:t>- </a:t>
            </a:r>
            <a:r>
              <a:rPr kumimoji="1" lang="ja-JP" altLang="en-US" sz="3200" dirty="0">
                <a:solidFill>
                  <a:schemeClr val="bg1"/>
                </a:solidFill>
              </a:rPr>
              <a:t>反転</a:t>
            </a:r>
          </a:p>
        </p:txBody>
      </p:sp>
      <p:sp>
        <p:nvSpPr>
          <p:cNvPr id="2" name="四角形吹き出し 1"/>
          <p:cNvSpPr/>
          <p:nvPr/>
        </p:nvSpPr>
        <p:spPr>
          <a:xfrm>
            <a:off x="7208954" y="2247157"/>
            <a:ext cx="1911896" cy="1858962"/>
          </a:xfrm>
          <a:prstGeom prst="wedgeRectCallout">
            <a:avLst>
              <a:gd name="adj1" fmla="val -80870"/>
              <a:gd name="adj2" fmla="val 919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電極版から</a:t>
            </a:r>
            <a:br>
              <a:rPr kumimoji="1" lang="en-US" altLang="ja-JP" dirty="0"/>
            </a:br>
            <a:r>
              <a:rPr kumimoji="1" lang="ja-JP" altLang="en-US" dirty="0"/>
              <a:t>カルシウムが</a:t>
            </a:r>
            <a:br>
              <a:rPr kumimoji="1" lang="en-US" altLang="ja-JP" dirty="0"/>
            </a:br>
            <a:r>
              <a:rPr kumimoji="1" lang="ja-JP" altLang="en-US" dirty="0"/>
              <a:t>弾き飛ばされてスケール化防止</a:t>
            </a:r>
            <a:br>
              <a:rPr kumimoji="1" lang="en-US" altLang="ja-JP" dirty="0"/>
            </a:br>
            <a:r>
              <a:rPr kumimoji="1" lang="ja-JP" altLang="en-US" dirty="0"/>
              <a:t>（洗浄終了）</a:t>
            </a:r>
          </a:p>
        </p:txBody>
      </p:sp>
    </p:spTree>
    <p:extLst>
      <p:ext uri="{BB962C8B-B14F-4D97-AF65-F5344CB8AC3E}">
        <p14:creationId xmlns:p14="http://schemas.microsoft.com/office/powerpoint/2010/main" val="224659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99815E-6 L -0.60625 0.0497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7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12" y="247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2" dur="2000" fill="hold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39408E-6 L -0.53316 -0.0041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7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67" y="-20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6" dur="2000" fill="hold"/>
                                        <p:tgtEl>
                                          <p:spTgt spid="57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8" dur="20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0" dur="2000" fill="hold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2" dur="2000" fill="hold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4" dur="2000" fill="hold"/>
                                        <p:tgtEl>
                                          <p:spTgt spid="57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6" dur="2000" fill="hold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20907E-6 L -0.56666 0.014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33" y="74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0" dur="2000" fill="hold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8.78816E-7 L -0.6066 0.0018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7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30" y="9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1887E-6 L -0.49011 -1.6188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14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6716E-6 L -0.47205 0.0011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7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1" y="4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72988E-6 L -0.58368 0.0194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84" y="97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62535E-6 L -0.47136 0.0011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7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76" y="4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2" dur="2000" fill="hold"/>
                                        <p:tgtEl>
                                          <p:spTgt spid="57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33858E-6 L -0.35642 0.0048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7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30" y="23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27475E-6 L -0.28385 -0.0099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1" y="-50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8" dur="2000" fill="hold"/>
                                        <p:tgtEl>
                                          <p:spTgt spid="57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0" dur="2000" fill="hold"/>
                                        <p:tgtEl>
                                          <p:spTgt spid="57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66327E-6 L -0.43177 0.0025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97" y="116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4" dur="20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6" dur="2000" fill="hold"/>
                                        <p:tgtEl>
                                          <p:spTgt spid="57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8" dur="2000" fill="hold"/>
                                        <p:tgtEl>
                                          <p:spTgt spid="57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90" dur="2000" fill="hold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92" dur="2000" fill="hold"/>
                                        <p:tgtEl>
                                          <p:spTgt spid="57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94" dur="2000" fill="hold"/>
                                        <p:tgtEl>
                                          <p:spTgt spid="57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96" dur="2000" fill="hold"/>
                                        <p:tgtEl>
                                          <p:spTgt spid="5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98" dur="2000" fill="hold"/>
                                        <p:tgtEl>
                                          <p:spTgt spid="5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0" dur="20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nimBg="1"/>
      <p:bldP spid="57413" grpId="0" animBg="1"/>
      <p:bldP spid="57347" grpId="0" animBg="1"/>
      <p:bldP spid="57348" grpId="0" animBg="1"/>
      <p:bldP spid="57349" grpId="0" animBg="1"/>
      <p:bldP spid="57350" grpId="0" animBg="1"/>
      <p:bldP spid="57351" grpId="0" animBg="1"/>
      <p:bldP spid="57361" grpId="0" animBg="1"/>
      <p:bldP spid="57375" grpId="0" animBg="1"/>
      <p:bldP spid="57376" grpId="0" animBg="1"/>
      <p:bldP spid="57377" grpId="0" animBg="1"/>
      <p:bldP spid="57378" grpId="0" animBg="1"/>
      <p:bldP spid="57379" grpId="0" animBg="1"/>
      <p:bldP spid="57380" grpId="0" animBg="1"/>
      <p:bldP spid="57381" grpId="0" animBg="1"/>
      <p:bldP spid="57382" grpId="0" animBg="1"/>
      <p:bldP spid="57383" grpId="0" animBg="1"/>
      <p:bldP spid="57384" grpId="0" animBg="1"/>
      <p:bldP spid="57385" grpId="0" animBg="1"/>
      <p:bldP spid="57386" grpId="0" animBg="1"/>
      <p:bldP spid="57387" grpId="0" animBg="1"/>
      <p:bldP spid="57388" grpId="0" animBg="1"/>
      <p:bldP spid="57389" grpId="0" animBg="1"/>
      <p:bldP spid="57390" grpId="0" animBg="1"/>
      <p:bldP spid="57391" grpId="0" animBg="1"/>
      <p:bldP spid="57392" grpId="0" animBg="1"/>
      <p:bldP spid="57393" grpId="0" animBg="1"/>
      <p:bldP spid="57394" grpId="0" animBg="1"/>
      <p:bldP spid="57395" grpId="0" animBg="1"/>
      <p:bldP spid="57396" grpId="0" animBg="1"/>
      <p:bldP spid="57397" grpId="0" animBg="1"/>
      <p:bldP spid="57398" grpId="0" animBg="1"/>
      <p:bldP spid="57399" grpId="0" animBg="1"/>
      <p:bldP spid="57412" grpId="0" animBg="1"/>
      <p:bldP spid="57414" grpId="0" animBg="1"/>
      <p:bldP spid="57415" grpId="0" animBg="1"/>
      <p:bldP spid="57416" grpId="0" animBg="1"/>
      <p:bldP spid="76" grpId="0" animBg="1"/>
      <p:bldP spid="78" grpId="0" animBg="1"/>
      <p:bldP spid="79" grpId="0" animBg="1"/>
      <p:bldP spid="4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ローチャート: 処理 3"/>
          <p:cNvSpPr/>
          <p:nvPr/>
        </p:nvSpPr>
        <p:spPr>
          <a:xfrm>
            <a:off x="251520" y="692696"/>
            <a:ext cx="8640960" cy="40324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洗浄とは</a:t>
            </a:r>
            <a:br>
              <a:rPr kumimoji="1" lang="en-US" altLang="ja-JP" sz="2800" dirty="0"/>
            </a:br>
            <a:r>
              <a:rPr kumimoji="1" lang="ja-JP" altLang="en-US" sz="2800" dirty="0"/>
              <a:t>カルシウムスケールが固着して、</a:t>
            </a:r>
            <a:br>
              <a:rPr kumimoji="1" lang="en-US" altLang="ja-JP" sz="2800" dirty="0"/>
            </a:br>
            <a:r>
              <a:rPr kumimoji="1" lang="ja-JP" altLang="en-US" sz="2800" dirty="0"/>
              <a:t>水漏れなどの故障を防ぐ目的で</a:t>
            </a:r>
            <a:r>
              <a:rPr lang="ja-JP" altLang="en-US" sz="2800" dirty="0"/>
              <a:t>す。</a:t>
            </a:r>
            <a:br>
              <a:rPr lang="en-US" altLang="ja-JP" sz="2800" dirty="0"/>
            </a:br>
            <a:r>
              <a:rPr lang="ja-JP" altLang="en-US" sz="2800" dirty="0"/>
              <a:t>必ず洗浄（酸性水を出す）を行ってください。</a:t>
            </a: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それにより長期お使いいただける商品でございます。</a:t>
            </a:r>
            <a:endParaRPr kumimoji="1" lang="ja-JP" altLang="en-US" sz="2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620410-C34B-4568-9B52-3DFFC03A8F45}"/>
              </a:ext>
            </a:extLst>
          </p:cNvPr>
          <p:cNvSpPr/>
          <p:nvPr/>
        </p:nvSpPr>
        <p:spPr>
          <a:xfrm>
            <a:off x="251520" y="5013176"/>
            <a:ext cx="8640960" cy="16561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特に海外では硬水が多いので</a:t>
            </a:r>
            <a:endParaRPr kumimoji="1" lang="en-US" altLang="ja-JP" sz="2400" b="1" dirty="0"/>
          </a:p>
          <a:p>
            <a:pPr algn="ctr"/>
            <a:r>
              <a:rPr kumimoji="1" lang="ja-JP" altLang="en-US" sz="2800" b="1" dirty="0">
                <a:solidFill>
                  <a:srgbClr val="FFC000"/>
                </a:solidFill>
              </a:rPr>
              <a:t>自主的に洗浄の頻度を（酸性水を出す）多くして下さい</a:t>
            </a:r>
            <a:endParaRPr kumimoji="1" lang="en-US" altLang="ja-JP" sz="2800" b="1" dirty="0">
              <a:solidFill>
                <a:srgbClr val="FFC000"/>
              </a:solidFill>
            </a:endParaRPr>
          </a:p>
          <a:p>
            <a:pPr algn="ctr"/>
            <a:r>
              <a:rPr lang="ja-JP" altLang="en-US" sz="2800" b="1">
                <a:solidFill>
                  <a:srgbClr val="FFC000"/>
                </a:solidFill>
              </a:rPr>
              <a:t>また、軟水器の併用</a:t>
            </a:r>
            <a:r>
              <a:rPr lang="ja-JP" altLang="en-US" sz="2800" b="1" dirty="0">
                <a:solidFill>
                  <a:srgbClr val="FFC000"/>
                </a:solidFill>
              </a:rPr>
              <a:t>はベストです</a:t>
            </a:r>
            <a:endParaRPr kumimoji="1" lang="ja-JP" alt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9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268</Words>
  <Application>Microsoft Office PowerPoint</Application>
  <PresentationFormat>画面に合わせる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​​テーマ</vt:lpstr>
      <vt:lpstr>電極の洗浄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電極の洗浄</dc:title>
  <dc:creator>FJ-USER</dc:creator>
  <cp:lastModifiedBy>山口 Fight</cp:lastModifiedBy>
  <cp:revision>38</cp:revision>
  <dcterms:created xsi:type="dcterms:W3CDTF">2018-08-23T05:40:28Z</dcterms:created>
  <dcterms:modified xsi:type="dcterms:W3CDTF">2021-07-08T00:42:09Z</dcterms:modified>
</cp:coreProperties>
</file>